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5"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6" r:id="rId11"/>
    <p:sldId id="278" r:id="rId12"/>
    <p:sldId id="268" r:id="rId13"/>
    <p:sldId id="269" r:id="rId14"/>
    <p:sldId id="270" r:id="rId15"/>
    <p:sldId id="272" r:id="rId16"/>
    <p:sldId id="273" r:id="rId17"/>
    <p:sldId id="274" r:id="rId18"/>
    <p:sldId id="275"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0"/>
  </p:normalViewPr>
  <p:slideViewPr>
    <p:cSldViewPr snapToGrid="0" snapToObjects="1">
      <p:cViewPr varScale="1">
        <p:scale>
          <a:sx n="107" d="100"/>
          <a:sy n="107" d="100"/>
        </p:scale>
        <p:origin x="736" y="160"/>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5FFD52-C4D8-0043-93B2-B102134968E3}" type="datetimeFigureOut">
              <a:rPr lang="en-US" smtClean="0"/>
              <a:t>3/21/22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4E0E5F-D186-D44C-8F56-FE0804AC3D07}" type="slidenum">
              <a:rPr lang="en-US" smtClean="0"/>
              <a:t>‹#›</a:t>
            </a:fld>
            <a:endParaRPr lang="en-US"/>
          </a:p>
        </p:txBody>
      </p:sp>
    </p:spTree>
    <p:extLst>
      <p:ext uri="{BB962C8B-B14F-4D97-AF65-F5344CB8AC3E}">
        <p14:creationId xmlns:p14="http://schemas.microsoft.com/office/powerpoint/2010/main" val="2493668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4E0E5F-D186-D44C-8F56-FE0804AC3D07}" type="slidenum">
              <a:rPr lang="en-US" smtClean="0"/>
              <a:t>1</a:t>
            </a:fld>
            <a:endParaRPr lang="en-US"/>
          </a:p>
        </p:txBody>
      </p:sp>
    </p:spTree>
    <p:extLst>
      <p:ext uri="{BB962C8B-B14F-4D97-AF65-F5344CB8AC3E}">
        <p14:creationId xmlns:p14="http://schemas.microsoft.com/office/powerpoint/2010/main" val="3044975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4E0E5F-D186-D44C-8F56-FE0804AC3D07}" type="slidenum">
              <a:rPr lang="en-US" smtClean="0"/>
              <a:t>5</a:t>
            </a:fld>
            <a:endParaRPr lang="en-US"/>
          </a:p>
        </p:txBody>
      </p:sp>
    </p:spTree>
    <p:extLst>
      <p:ext uri="{BB962C8B-B14F-4D97-AF65-F5344CB8AC3E}">
        <p14:creationId xmlns:p14="http://schemas.microsoft.com/office/powerpoint/2010/main" val="33260006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pPr algn="l"/>
            <a:fld id="{A5B0A250-5CC0-1746-B209-08E8B0DAE6AF}" type="datetimeFigureOut">
              <a:rPr lang="en-US" smtClean="0"/>
              <a:pPr algn="l"/>
              <a:t>3/21/22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154771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12979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40755466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98087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2654719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6171702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1412699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0A250-5CC0-1746-B209-08E8B0DAE6AF}" type="datetimeFigureOut">
              <a:rPr lang="en-US" smtClean="0"/>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674708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0A250-5CC0-1746-B209-08E8B0DAE6AF}" type="datetimeFigureOut">
              <a:rPr lang="en-US" smtClean="0"/>
              <a:t>3/21/22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4160310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0A250-5CC0-1746-B209-08E8B0DAE6AF}" type="datetimeFigureOut">
              <a:rPr lang="en-US" smtClean="0"/>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2347545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B0A250-5CC0-1746-B209-08E8B0DAE6AF}" type="datetimeFigureOut">
              <a:rPr lang="en-US" smtClean="0"/>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2085719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B0A250-5CC0-1746-B209-08E8B0DAE6AF}" type="datetimeFigureOut">
              <a:rPr lang="en-US" smtClean="0"/>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3972254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16893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B0A250-5CC0-1746-B209-08E8B0DAE6AF}" type="datetimeFigureOut">
              <a:rPr lang="en-US" smtClean="0"/>
              <a:t>3/21/22</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2116075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892597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t>3/21/22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141033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4175161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5B0A250-5CC0-1746-B209-08E8B0DAE6AF}" type="datetimeFigureOut">
              <a:rPr lang="en-US" smtClean="0"/>
              <a:pPr/>
              <a:t>3/21/22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362326271"/>
      </p:ext>
    </p:extLst>
  </p:cSld>
  <p:clrMap bg1="dk1" tx1="lt1" bg2="dk2" tx2="lt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7" r:id="rId12"/>
    <p:sldLayoutId id="2147483868" r:id="rId13"/>
    <p:sldLayoutId id="2147483869" r:id="rId14"/>
    <p:sldLayoutId id="2147483870" r:id="rId15"/>
    <p:sldLayoutId id="2147483871" r:id="rId16"/>
    <p:sldLayoutId id="2147483872"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0"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12" name="Group 111">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3" name="Group 112">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5"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26"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5"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7"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8"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9"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0"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1"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2"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3"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4"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65"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6"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7"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8"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9"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70"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1"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2"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3"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4"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5"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6"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7"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8"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9"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14" name="Group 113">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5"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0"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grpSp>
      <p:grpSp>
        <p:nvGrpSpPr>
          <p:cNvPr id="281" name="Group 152">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82" name="Rectangle 153">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3"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02EF6F7E-F492-6B46-884D-643C74093BB7}"/>
              </a:ext>
            </a:extLst>
          </p:cNvPr>
          <p:cNvSpPr>
            <a:spLocks noGrp="1"/>
          </p:cNvSpPr>
          <p:nvPr>
            <p:ph type="ctrTitle"/>
          </p:nvPr>
        </p:nvSpPr>
        <p:spPr>
          <a:xfrm>
            <a:off x="4996697" y="618518"/>
            <a:ext cx="6050713" cy="1478570"/>
          </a:xfrm>
        </p:spPr>
        <p:txBody>
          <a:bodyPr vert="horz" lIns="91440" tIns="45720" rIns="91440" bIns="45720" rtlCol="0" anchor="ctr">
            <a:noAutofit/>
          </a:bodyPr>
          <a:lstStyle/>
          <a:p>
            <a:r>
              <a:rPr lang="en-US" sz="3600" dirty="0">
                <a:latin typeface="American Typewriter" panose="02090604020004020304" pitchFamily="18" charset="77"/>
                <a:cs typeface="Algerian" panose="020F0502020204030204" pitchFamily="34" charset="0"/>
              </a:rPr>
              <a:t>Prediction And Detection Of CAR ACCIDENTS In Video By Deep Learning</a:t>
            </a:r>
          </a:p>
        </p:txBody>
      </p:sp>
      <p:pic>
        <p:nvPicPr>
          <p:cNvPr id="6" name="Picture 5" descr="A car that has been involved in a accident&#10;&#10;Description automatically generated with medium confidence">
            <a:extLst>
              <a:ext uri="{FF2B5EF4-FFF2-40B4-BE49-F238E27FC236}">
                <a16:creationId xmlns:a16="http://schemas.microsoft.com/office/drawing/2014/main" id="{E5DA8465-0F8D-EC41-9CB9-6ACB1C238067}"/>
              </a:ext>
            </a:extLst>
          </p:cNvPr>
          <p:cNvPicPr>
            <a:picLocks noChangeAspect="1"/>
          </p:cNvPicPr>
          <p:nvPr/>
        </p:nvPicPr>
        <p:blipFill rotWithShape="1">
          <a:blip r:embed="rId5"/>
          <a:srcRect l="30747" r="30217" b="-1"/>
          <a:stretch/>
        </p:blipFill>
        <p:spPr>
          <a:xfrm>
            <a:off x="-5597" y="10"/>
            <a:ext cx="4635583" cy="6857990"/>
          </a:xfrm>
          <a:prstGeom prst="rect">
            <a:avLst/>
          </a:prstGeom>
        </p:spPr>
      </p:pic>
      <p:grpSp>
        <p:nvGrpSpPr>
          <p:cNvPr id="284" name="Group 156">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85" name="Rectangle 157">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86"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7"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8" name="Rectangle 160">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89"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0"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1"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5"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6"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7"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8"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2"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3"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4"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5"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6"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7"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5"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8"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9"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0"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1"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2"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3"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4"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5"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6"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7" name="Rectangle 185">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7"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8"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9"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0"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1"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7" name="Rectangle 24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4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3" name="Subtitle 2">
            <a:extLst>
              <a:ext uri="{FF2B5EF4-FFF2-40B4-BE49-F238E27FC236}">
                <a16:creationId xmlns:a16="http://schemas.microsoft.com/office/drawing/2014/main" id="{1D02BAB4-FA14-C443-9332-8A7C88C6D24C}"/>
              </a:ext>
            </a:extLst>
          </p:cNvPr>
          <p:cNvSpPr>
            <a:spLocks noGrp="1"/>
          </p:cNvSpPr>
          <p:nvPr>
            <p:ph type="subTitle" idx="1"/>
          </p:nvPr>
        </p:nvSpPr>
        <p:spPr>
          <a:xfrm>
            <a:off x="5044323" y="2619375"/>
            <a:ext cx="6003088" cy="3821113"/>
          </a:xfrm>
        </p:spPr>
        <p:txBody>
          <a:bodyPr vert="horz" lIns="91440" tIns="45720" rIns="91440" bIns="45720" rtlCol="0">
            <a:normAutofit/>
          </a:bodyPr>
          <a:lstStyle/>
          <a:p>
            <a:pPr indent="-228600">
              <a:lnSpc>
                <a:spcPct val="110000"/>
              </a:lnSpc>
              <a:buFont typeface="Arial" panose="020B0604020202020204" pitchFamily="34" charset="0"/>
              <a:buChar char="•"/>
            </a:pPr>
            <a:r>
              <a:rPr lang="en-US" sz="1600" dirty="0">
                <a:solidFill>
                  <a:schemeClr val="tx1"/>
                </a:solidFill>
              </a:rPr>
              <a:t>Published in: 2021 5th International Conference on Pattern Recognition and Image Analysis (IPRIA) Date Added to IEEE Xplore: 26 July 2021 Publisher: IEEE Authors : Zahra Rezaei , Hossein </a:t>
            </a:r>
            <a:r>
              <a:rPr lang="en-US" sz="1600" dirty="0" err="1">
                <a:solidFill>
                  <a:schemeClr val="tx1"/>
                </a:solidFill>
              </a:rPr>
              <a:t>Ebrahimpour</a:t>
            </a:r>
            <a:r>
              <a:rPr lang="en-US" sz="1600" dirty="0">
                <a:solidFill>
                  <a:schemeClr val="tx1"/>
                </a:solidFill>
              </a:rPr>
              <a:t> – </a:t>
            </a:r>
            <a:r>
              <a:rPr lang="en-US" sz="1600" dirty="0" err="1">
                <a:solidFill>
                  <a:schemeClr val="tx1"/>
                </a:solidFill>
              </a:rPr>
              <a:t>komleh</a:t>
            </a:r>
            <a:endParaRPr lang="en-US" sz="1600" dirty="0">
              <a:solidFill>
                <a:schemeClr val="tx1"/>
              </a:solidFill>
            </a:endParaRPr>
          </a:p>
          <a:p>
            <a:pPr indent="-228600">
              <a:lnSpc>
                <a:spcPct val="110000"/>
              </a:lnSpc>
              <a:buFont typeface="Arial" panose="020B0604020202020204" pitchFamily="34" charset="0"/>
              <a:buChar char="•"/>
            </a:pPr>
            <a:endParaRPr lang="en-US" sz="1600" dirty="0">
              <a:solidFill>
                <a:schemeClr val="tx1"/>
              </a:solidFill>
            </a:endParaRPr>
          </a:p>
          <a:p>
            <a:pPr>
              <a:lnSpc>
                <a:spcPct val="110000"/>
              </a:lnSpc>
            </a:pPr>
            <a:r>
              <a:rPr lang="en-US" sz="1600" dirty="0">
                <a:solidFill>
                  <a:schemeClr val="tx1"/>
                </a:solidFill>
              </a:rPr>
              <a:t>    GROUP – F.R.I.E.N.D.S</a:t>
            </a:r>
          </a:p>
          <a:p>
            <a:pPr marL="285750" indent="-285750">
              <a:lnSpc>
                <a:spcPct val="110000"/>
              </a:lnSpc>
              <a:buFont typeface="Arial" panose="020B0604020202020204" pitchFamily="34" charset="0"/>
              <a:buChar char="•"/>
            </a:pPr>
            <a:r>
              <a:rPr lang="en-US" sz="1600" dirty="0" err="1">
                <a:solidFill>
                  <a:schemeClr val="tx1"/>
                </a:solidFill>
              </a:rPr>
              <a:t>Suruchi</a:t>
            </a:r>
            <a:r>
              <a:rPr lang="en-US" sz="1600" dirty="0">
                <a:solidFill>
                  <a:schemeClr val="tx1"/>
                </a:solidFill>
              </a:rPr>
              <a:t> Reddy </a:t>
            </a:r>
            <a:r>
              <a:rPr lang="en-US" sz="1600" dirty="0" err="1">
                <a:solidFill>
                  <a:schemeClr val="tx1"/>
                </a:solidFill>
              </a:rPr>
              <a:t>kotLA</a:t>
            </a:r>
            <a:r>
              <a:rPr lang="en-US" sz="1600" dirty="0">
                <a:solidFill>
                  <a:schemeClr val="tx1"/>
                </a:solidFill>
              </a:rPr>
              <a:t>        16326040</a:t>
            </a:r>
          </a:p>
          <a:p>
            <a:pPr marL="285750" indent="-285750">
              <a:lnSpc>
                <a:spcPct val="110000"/>
              </a:lnSpc>
              <a:buFont typeface="Arial" panose="020B0604020202020204" pitchFamily="34" charset="0"/>
              <a:buChar char="•"/>
            </a:pPr>
            <a:r>
              <a:rPr lang="en-US" sz="1600" dirty="0">
                <a:solidFill>
                  <a:schemeClr val="tx1"/>
                </a:solidFill>
              </a:rPr>
              <a:t>VAMSHI RAMMADUGU         16327405</a:t>
            </a:r>
          </a:p>
          <a:p>
            <a:pPr indent="-228600">
              <a:lnSpc>
                <a:spcPct val="110000"/>
              </a:lnSpc>
              <a:buFont typeface="Arial" panose="020B0604020202020204" pitchFamily="34" charset="0"/>
              <a:buChar char="•"/>
            </a:pPr>
            <a:r>
              <a:rPr lang="en-US" sz="1600" dirty="0">
                <a:solidFill>
                  <a:schemeClr val="tx1"/>
                </a:solidFill>
              </a:rPr>
              <a:t> Pradeep Kumar </a:t>
            </a:r>
            <a:r>
              <a:rPr lang="en-US" sz="1600" dirty="0" err="1">
                <a:solidFill>
                  <a:schemeClr val="tx1"/>
                </a:solidFill>
              </a:rPr>
              <a:t>Karra</a:t>
            </a:r>
            <a:r>
              <a:rPr lang="en-US" sz="1600" dirty="0">
                <a:solidFill>
                  <a:schemeClr val="tx1"/>
                </a:solidFill>
              </a:rPr>
              <a:t>      16328520</a:t>
            </a:r>
          </a:p>
          <a:p>
            <a:pPr indent="-228600">
              <a:lnSpc>
                <a:spcPct val="110000"/>
              </a:lnSpc>
              <a:buFont typeface="Arial" panose="020B0604020202020204" pitchFamily="34" charset="0"/>
              <a:buChar char="•"/>
            </a:pPr>
            <a:r>
              <a:rPr lang="en-US" sz="1600" dirty="0">
                <a:solidFill>
                  <a:schemeClr val="tx1"/>
                </a:solidFill>
              </a:rPr>
              <a:t> Bhavana </a:t>
            </a:r>
            <a:r>
              <a:rPr lang="en-US" sz="1600" dirty="0" err="1">
                <a:solidFill>
                  <a:schemeClr val="tx1"/>
                </a:solidFill>
              </a:rPr>
              <a:t>Bollapally</a:t>
            </a:r>
            <a:r>
              <a:rPr lang="en-US" sz="1600" dirty="0">
                <a:solidFill>
                  <a:schemeClr val="tx1"/>
                </a:solidFill>
              </a:rPr>
              <a:t>         16328542</a:t>
            </a:r>
          </a:p>
        </p:txBody>
      </p:sp>
    </p:spTree>
    <p:extLst>
      <p:ext uri="{BB962C8B-B14F-4D97-AF65-F5344CB8AC3E}">
        <p14:creationId xmlns:p14="http://schemas.microsoft.com/office/powerpoint/2010/main" val="3473642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7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7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500"/>
                                  </p:stCondLst>
                                  <p:iterate>
                                    <p:tmPct val="10000"/>
                                  </p:iterate>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7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1500"/>
                                  </p:stCondLst>
                                  <p:iterate>
                                    <p:tmPct val="10000"/>
                                  </p:iterate>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1500"/>
                                  </p:stCondLst>
                                  <p:iterate>
                                    <p:tmPct val="10000"/>
                                  </p:iterate>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700"/>
                                        <p:tgtEl>
                                          <p:spTgt spid="3">
                                            <p:txEl>
                                              <p:pRg st="6" end="6"/>
                                            </p:txEl>
                                          </p:spTgt>
                                        </p:tgtEl>
                                      </p:cBhvr>
                                    </p:animEffect>
                                  </p:childTnLst>
                                </p:cTn>
                              </p:par>
                              <p:par>
                                <p:cTn id="33" presetID="10" presetClass="entr" presetSubtype="0" fill="hold" grpId="0" nodeType="withEffect">
                                  <p:stCondLst>
                                    <p:cond delay="1000"/>
                                  </p:stCondLst>
                                  <p:iterate>
                                    <p:tmPct val="10000"/>
                                  </p:iterate>
                                  <p:childTnLst>
                                    <p:set>
                                      <p:cBhvr>
                                        <p:cTn id="34" dur="1" fill="hold">
                                          <p:stCondLst>
                                            <p:cond delay="0"/>
                                          </p:stCondLst>
                                        </p:cTn>
                                        <p:tgtEl>
                                          <p:spTgt spid="2"/>
                                        </p:tgtEl>
                                        <p:attrNameLst>
                                          <p:attrName>style.visibility</p:attrName>
                                        </p:attrNameLst>
                                      </p:cBhvr>
                                      <p:to>
                                        <p:strVal val="visible"/>
                                      </p:to>
                                    </p:set>
                                    <p:animEffect transition="in" filter="fade">
                                      <p:cBhvr>
                                        <p:cTn id="3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4ACF3-E2F4-D443-A5E4-595BDE91C4F9}"/>
              </a:ext>
            </a:extLst>
          </p:cNvPr>
          <p:cNvSpPr>
            <a:spLocks noGrp="1"/>
          </p:cNvSpPr>
          <p:nvPr>
            <p:ph type="title"/>
          </p:nvPr>
        </p:nvSpPr>
        <p:spPr>
          <a:xfrm>
            <a:off x="1034535" y="327515"/>
            <a:ext cx="9905998" cy="1478570"/>
          </a:xfrm>
        </p:spPr>
        <p:txBody>
          <a:bodyPr/>
          <a:lstStyle/>
          <a:p>
            <a:pPr algn="ctr"/>
            <a:r>
              <a:rPr lang="en-US" dirty="0"/>
              <a:t>Analysis of the Method</a:t>
            </a:r>
          </a:p>
        </p:txBody>
      </p:sp>
      <p:pic>
        <p:nvPicPr>
          <p:cNvPr id="4" name="Content Placeholder 3">
            <a:extLst>
              <a:ext uri="{FF2B5EF4-FFF2-40B4-BE49-F238E27FC236}">
                <a16:creationId xmlns:a16="http://schemas.microsoft.com/office/drawing/2014/main" id="{CED18508-0D58-6046-9FB9-0110E52A54A4}"/>
              </a:ext>
            </a:extLst>
          </p:cNvPr>
          <p:cNvPicPr>
            <a:picLocks noGrp="1" noChangeAspect="1"/>
          </p:cNvPicPr>
          <p:nvPr>
            <p:ph idx="1"/>
          </p:nvPr>
        </p:nvPicPr>
        <p:blipFill>
          <a:blip r:embed="rId2"/>
          <a:stretch>
            <a:fillRect/>
          </a:stretch>
        </p:blipFill>
        <p:spPr>
          <a:xfrm>
            <a:off x="807521" y="1429619"/>
            <a:ext cx="10349943" cy="4769300"/>
          </a:xfrm>
          <a:prstGeom prst="rect">
            <a:avLst/>
          </a:prstGeom>
        </p:spPr>
      </p:pic>
    </p:spTree>
    <p:extLst>
      <p:ext uri="{BB962C8B-B14F-4D97-AF65-F5344CB8AC3E}">
        <p14:creationId xmlns:p14="http://schemas.microsoft.com/office/powerpoint/2010/main" val="947804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0D51A-5B73-9C4D-AC79-F5C2B55B7380}"/>
              </a:ext>
            </a:extLst>
          </p:cNvPr>
          <p:cNvSpPr>
            <a:spLocks noGrp="1"/>
          </p:cNvSpPr>
          <p:nvPr>
            <p:ph type="title"/>
          </p:nvPr>
        </p:nvSpPr>
        <p:spPr/>
        <p:txBody>
          <a:bodyPr/>
          <a:lstStyle/>
          <a:p>
            <a:pPr algn="ctr"/>
            <a:r>
              <a:rPr lang="en-US" dirty="0"/>
              <a:t>Analysis Of The Method</a:t>
            </a:r>
          </a:p>
        </p:txBody>
      </p:sp>
      <p:pic>
        <p:nvPicPr>
          <p:cNvPr id="4" name="Content Placeholder 3">
            <a:extLst>
              <a:ext uri="{FF2B5EF4-FFF2-40B4-BE49-F238E27FC236}">
                <a16:creationId xmlns:a16="http://schemas.microsoft.com/office/drawing/2014/main" id="{1BB1507C-6544-9A48-93B7-CD2A206BF559}"/>
              </a:ext>
            </a:extLst>
          </p:cNvPr>
          <p:cNvPicPr>
            <a:picLocks noGrp="1" noChangeAspect="1"/>
          </p:cNvPicPr>
          <p:nvPr>
            <p:ph idx="1"/>
          </p:nvPr>
        </p:nvPicPr>
        <p:blipFill>
          <a:blip r:embed="rId2"/>
          <a:stretch>
            <a:fillRect/>
          </a:stretch>
        </p:blipFill>
        <p:spPr>
          <a:xfrm>
            <a:off x="451262" y="1721922"/>
            <a:ext cx="11293433" cy="4750130"/>
          </a:xfrm>
          <a:prstGeom prst="rect">
            <a:avLst/>
          </a:prstGeom>
        </p:spPr>
      </p:pic>
    </p:spTree>
    <p:extLst>
      <p:ext uri="{BB962C8B-B14F-4D97-AF65-F5344CB8AC3E}">
        <p14:creationId xmlns:p14="http://schemas.microsoft.com/office/powerpoint/2010/main" val="2584658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3EE9C-AFEA-4941-88A4-2497E689FA81}"/>
              </a:ext>
            </a:extLst>
          </p:cNvPr>
          <p:cNvSpPr>
            <a:spLocks noGrp="1"/>
          </p:cNvSpPr>
          <p:nvPr>
            <p:ph type="title"/>
          </p:nvPr>
        </p:nvSpPr>
        <p:spPr/>
        <p:txBody>
          <a:bodyPr/>
          <a:lstStyle/>
          <a:p>
            <a:r>
              <a:rPr lang="en-US" dirty="0"/>
              <a:t>Dataset cases</a:t>
            </a:r>
          </a:p>
        </p:txBody>
      </p:sp>
      <p:sp>
        <p:nvSpPr>
          <p:cNvPr id="3" name="Content Placeholder 2">
            <a:extLst>
              <a:ext uri="{FF2B5EF4-FFF2-40B4-BE49-F238E27FC236}">
                <a16:creationId xmlns:a16="http://schemas.microsoft.com/office/drawing/2014/main" id="{7742EFD9-603B-9741-B441-5010D7F80A67}"/>
              </a:ext>
            </a:extLst>
          </p:cNvPr>
          <p:cNvSpPr>
            <a:spLocks noGrp="1"/>
          </p:cNvSpPr>
          <p:nvPr>
            <p:ph idx="1"/>
          </p:nvPr>
        </p:nvSpPr>
        <p:spPr/>
        <p:txBody>
          <a:bodyPr>
            <a:normAutofit fontScale="92500" lnSpcReduction="10000"/>
          </a:bodyPr>
          <a:lstStyle/>
          <a:p>
            <a:r>
              <a:rPr lang="en-US" dirty="0"/>
              <a:t>Data was extracted in the following cases: </a:t>
            </a:r>
          </a:p>
          <a:p>
            <a:r>
              <a:rPr lang="en-US" dirty="0"/>
              <a:t>Rain, snow, foggy weather, day, night, an accident from front, an accident from the side, an accident with a passerby, an accident for two cars, and an accident with a road sign. </a:t>
            </a:r>
          </a:p>
          <a:p>
            <a:r>
              <a:rPr lang="en-US" dirty="0"/>
              <a:t>The normal image of a car was contrasted with accident image of cars. </a:t>
            </a:r>
          </a:p>
          <a:p>
            <a:r>
              <a:rPr lang="en-US" dirty="0"/>
              <a:t>Images of special vehicles like gullwing door cars, roadster car and flexible cars, due to a lack of similarity were compared with normal and accident classes.</a:t>
            </a:r>
          </a:p>
          <a:p>
            <a:r>
              <a:rPr lang="en-US" dirty="0"/>
              <a:t>Generally, there are two classes with the above mentioned formats.</a:t>
            </a:r>
          </a:p>
        </p:txBody>
      </p:sp>
    </p:spTree>
    <p:extLst>
      <p:ext uri="{BB962C8B-B14F-4D97-AF65-F5344CB8AC3E}">
        <p14:creationId xmlns:p14="http://schemas.microsoft.com/office/powerpoint/2010/main" val="1450477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EDE15-27F2-4549-B7DE-0B7A9D648692}"/>
              </a:ext>
            </a:extLst>
          </p:cNvPr>
          <p:cNvSpPr>
            <a:spLocks noGrp="1"/>
          </p:cNvSpPr>
          <p:nvPr>
            <p:ph type="title"/>
          </p:nvPr>
        </p:nvSpPr>
        <p:spPr/>
        <p:txBody>
          <a:bodyPr/>
          <a:lstStyle/>
          <a:p>
            <a:r>
              <a:rPr lang="en-US" dirty="0"/>
              <a:t>Extract Key Frames to Model Training</a:t>
            </a:r>
          </a:p>
        </p:txBody>
      </p:sp>
      <p:sp>
        <p:nvSpPr>
          <p:cNvPr id="3" name="Content Placeholder 2">
            <a:extLst>
              <a:ext uri="{FF2B5EF4-FFF2-40B4-BE49-F238E27FC236}">
                <a16:creationId xmlns:a16="http://schemas.microsoft.com/office/drawing/2014/main" id="{C04D3420-9B26-AE41-9755-44CF8DAB094E}"/>
              </a:ext>
            </a:extLst>
          </p:cNvPr>
          <p:cNvSpPr>
            <a:spLocks noGrp="1"/>
          </p:cNvSpPr>
          <p:nvPr>
            <p:ph idx="1"/>
          </p:nvPr>
        </p:nvSpPr>
        <p:spPr/>
        <p:txBody>
          <a:bodyPr>
            <a:normAutofit fontScale="77500" lnSpcReduction="20000"/>
          </a:bodyPr>
          <a:lstStyle/>
          <a:p>
            <a:r>
              <a:rPr lang="en-US" dirty="0"/>
              <a:t>Video surveys to identify key frames by humans is difficult and boring. The use of intelligent methods in basic video analysis is effective in order to extract frames. Key frame extraction is an issue in video processing.</a:t>
            </a:r>
          </a:p>
          <a:p>
            <a:r>
              <a:rPr lang="en-US" dirty="0"/>
              <a:t> These methods is based on four general algorithms: </a:t>
            </a:r>
          </a:p>
          <a:p>
            <a:pPr marL="0" indent="0">
              <a:buNone/>
            </a:pPr>
            <a:r>
              <a:rPr lang="en-US" dirty="0"/>
              <a:t>     1. Shot Edge Analysis. </a:t>
            </a:r>
          </a:p>
          <a:p>
            <a:pPr marL="0" indent="0">
              <a:buNone/>
            </a:pPr>
            <a:r>
              <a:rPr lang="en-US" dirty="0"/>
              <a:t>     2. Computational Mean Algorithm </a:t>
            </a:r>
          </a:p>
          <a:p>
            <a:pPr marL="0" indent="0">
              <a:buNone/>
            </a:pPr>
            <a:r>
              <a:rPr lang="en-US" dirty="0"/>
              <a:t>     3. Histogram Mean Algorithm </a:t>
            </a:r>
          </a:p>
          <a:p>
            <a:pPr marL="0" indent="0">
              <a:buNone/>
            </a:pPr>
            <a:r>
              <a:rPr lang="en-US" dirty="0"/>
              <a:t>     4. Video Content Matching. </a:t>
            </a:r>
          </a:p>
          <a:p>
            <a:r>
              <a:rPr lang="en-US" dirty="0"/>
              <a:t>After several experiments, Video Content Matching method was used as a keyframe extractor.</a:t>
            </a:r>
          </a:p>
        </p:txBody>
      </p:sp>
    </p:spTree>
    <p:extLst>
      <p:ext uri="{BB962C8B-B14F-4D97-AF65-F5344CB8AC3E}">
        <p14:creationId xmlns:p14="http://schemas.microsoft.com/office/powerpoint/2010/main" val="1962901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FCF1D-65F2-E941-9E2A-0209C4E0841F}"/>
              </a:ext>
            </a:extLst>
          </p:cNvPr>
          <p:cNvSpPr>
            <a:spLocks noGrp="1"/>
          </p:cNvSpPr>
          <p:nvPr>
            <p:ph type="title"/>
          </p:nvPr>
        </p:nvSpPr>
        <p:spPr/>
        <p:txBody>
          <a:bodyPr/>
          <a:lstStyle/>
          <a:p>
            <a:r>
              <a:rPr lang="en-US" dirty="0"/>
              <a:t>Challenges of this method</a:t>
            </a:r>
          </a:p>
        </p:txBody>
      </p:sp>
      <p:sp>
        <p:nvSpPr>
          <p:cNvPr id="3" name="Content Placeholder 2">
            <a:extLst>
              <a:ext uri="{FF2B5EF4-FFF2-40B4-BE49-F238E27FC236}">
                <a16:creationId xmlns:a16="http://schemas.microsoft.com/office/drawing/2014/main" id="{F2DCEEA5-B501-5C4E-8FA6-9EE18D969EF2}"/>
              </a:ext>
            </a:extLst>
          </p:cNvPr>
          <p:cNvSpPr>
            <a:spLocks noGrp="1"/>
          </p:cNvSpPr>
          <p:nvPr>
            <p:ph idx="1"/>
          </p:nvPr>
        </p:nvSpPr>
        <p:spPr/>
        <p:txBody>
          <a:bodyPr>
            <a:normAutofit fontScale="92500" lnSpcReduction="10000"/>
          </a:bodyPr>
          <a:lstStyle/>
          <a:p>
            <a:r>
              <a:rPr lang="en-US" dirty="0"/>
              <a:t>High volume data such as videos cannot be imported into classifier directly: they contain a lot of residual data, and lead in complex calculations. Therefore, video data must be shown in a way so as to be able to be processed. This is challenging due to the following reasons: </a:t>
            </a:r>
          </a:p>
          <a:p>
            <a:r>
              <a:rPr lang="en-US" dirty="0"/>
              <a:t> Changes in act models can be diverse in a class</a:t>
            </a:r>
          </a:p>
          <a:p>
            <a:r>
              <a:rPr lang="en-US" dirty="0"/>
              <a:t> For example, various road situation, the weather condition, etc., or classification of the event type (e.g. normal or accident). </a:t>
            </a:r>
          </a:p>
          <a:p>
            <a:r>
              <a:rPr lang="en-US" dirty="0"/>
              <a:t>Environmental changes and noise</a:t>
            </a:r>
          </a:p>
        </p:txBody>
      </p:sp>
    </p:spTree>
    <p:extLst>
      <p:ext uri="{BB962C8B-B14F-4D97-AF65-F5344CB8AC3E}">
        <p14:creationId xmlns:p14="http://schemas.microsoft.com/office/powerpoint/2010/main" val="1665562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A27A2-7512-E14F-B3EB-BA38BF3EC234}"/>
              </a:ext>
            </a:extLst>
          </p:cNvPr>
          <p:cNvSpPr>
            <a:spLocks noGrp="1"/>
          </p:cNvSpPr>
          <p:nvPr>
            <p:ph type="title"/>
          </p:nvPr>
        </p:nvSpPr>
        <p:spPr/>
        <p:txBody>
          <a:bodyPr/>
          <a:lstStyle/>
          <a:p>
            <a:pPr algn="ctr"/>
            <a:r>
              <a:rPr lang="en-US" dirty="0"/>
              <a:t>Tensor Board Output</a:t>
            </a:r>
          </a:p>
        </p:txBody>
      </p:sp>
      <p:pic>
        <p:nvPicPr>
          <p:cNvPr id="4" name="Content Placeholder 3">
            <a:extLst>
              <a:ext uri="{FF2B5EF4-FFF2-40B4-BE49-F238E27FC236}">
                <a16:creationId xmlns:a16="http://schemas.microsoft.com/office/drawing/2014/main" id="{26A43388-3FF1-9649-B072-917CB34896EC}"/>
              </a:ext>
            </a:extLst>
          </p:cNvPr>
          <p:cNvPicPr>
            <a:picLocks noGrp="1" noChangeAspect="1"/>
          </p:cNvPicPr>
          <p:nvPr>
            <p:ph idx="1"/>
          </p:nvPr>
        </p:nvPicPr>
        <p:blipFill>
          <a:blip r:embed="rId2"/>
          <a:stretch>
            <a:fillRect/>
          </a:stretch>
        </p:blipFill>
        <p:spPr>
          <a:xfrm>
            <a:off x="351076" y="1793173"/>
            <a:ext cx="11500498" cy="4678879"/>
          </a:xfrm>
          <a:prstGeom prst="rect">
            <a:avLst/>
          </a:prstGeom>
        </p:spPr>
      </p:pic>
    </p:spTree>
    <p:extLst>
      <p:ext uri="{BB962C8B-B14F-4D97-AF65-F5344CB8AC3E}">
        <p14:creationId xmlns:p14="http://schemas.microsoft.com/office/powerpoint/2010/main" val="3511130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0E77D-82C3-8949-BD5F-277FC89C4656}"/>
              </a:ext>
            </a:extLst>
          </p:cNvPr>
          <p:cNvSpPr>
            <a:spLocks noGrp="1"/>
          </p:cNvSpPr>
          <p:nvPr>
            <p:ph type="title"/>
          </p:nvPr>
        </p:nvSpPr>
        <p:spPr/>
        <p:txBody>
          <a:bodyPr/>
          <a:lstStyle/>
          <a:p>
            <a:r>
              <a:rPr lang="en-US" dirty="0"/>
              <a:t>Evaluation Metrics</a:t>
            </a:r>
          </a:p>
        </p:txBody>
      </p:sp>
      <p:sp>
        <p:nvSpPr>
          <p:cNvPr id="3" name="Content Placeholder 2">
            <a:extLst>
              <a:ext uri="{FF2B5EF4-FFF2-40B4-BE49-F238E27FC236}">
                <a16:creationId xmlns:a16="http://schemas.microsoft.com/office/drawing/2014/main" id="{531C3768-A372-2B4C-96E4-054A3506B345}"/>
              </a:ext>
            </a:extLst>
          </p:cNvPr>
          <p:cNvSpPr>
            <a:spLocks noGrp="1"/>
          </p:cNvSpPr>
          <p:nvPr>
            <p:ph idx="1"/>
          </p:nvPr>
        </p:nvSpPr>
        <p:spPr/>
        <p:txBody>
          <a:bodyPr>
            <a:normAutofit fontScale="92500"/>
          </a:bodyPr>
          <a:lstStyle/>
          <a:p>
            <a:r>
              <a:rPr lang="en-US" dirty="0"/>
              <a:t>PRECISION: Here the positive predictive value and recall sensitivity are appropriate fraction of retrieved related samples. Application of these metrics is depending on understanding of relevance.</a:t>
            </a:r>
          </a:p>
          <a:p>
            <a:r>
              <a:rPr lang="en-US" dirty="0"/>
              <a:t> ACCURACY: This criterion indicates how much this classification output is trustable.</a:t>
            </a:r>
          </a:p>
          <a:p>
            <a:r>
              <a:rPr lang="en-US" dirty="0"/>
              <a:t> F-MEASURE: This criterion is a combination of call metrics and accuracy.</a:t>
            </a:r>
          </a:p>
          <a:p>
            <a:r>
              <a:rPr lang="en-US" dirty="0"/>
              <a:t> KAPPA: This is often used to test the reliability of the viewer and to compare the accuracy of the system.</a:t>
            </a:r>
          </a:p>
        </p:txBody>
      </p:sp>
    </p:spTree>
    <p:extLst>
      <p:ext uri="{BB962C8B-B14F-4D97-AF65-F5344CB8AC3E}">
        <p14:creationId xmlns:p14="http://schemas.microsoft.com/office/powerpoint/2010/main" val="130416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2BDEC-5B49-C049-8350-65FAB0E018F6}"/>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427A6769-A50C-C344-B02D-23904FF4268E}"/>
              </a:ext>
            </a:extLst>
          </p:cNvPr>
          <p:cNvSpPr>
            <a:spLocks noGrp="1"/>
          </p:cNvSpPr>
          <p:nvPr>
            <p:ph idx="1"/>
          </p:nvPr>
        </p:nvSpPr>
        <p:spPr/>
        <p:txBody>
          <a:bodyPr/>
          <a:lstStyle/>
          <a:p>
            <a:r>
              <a:rPr lang="en-US" dirty="0"/>
              <a:t>Since there are so many car accidents that happen annually, investigating car accident anticipation and detection method to be installed in automobiles can be a very useful feature and research on this is under progress. </a:t>
            </a:r>
          </a:p>
          <a:p>
            <a:r>
              <a:rPr lang="en-US" dirty="0"/>
              <a:t>Various other research are also under progress for the detection of car accidents, they could be with the help of smartphones, with the help of vehicle infrastructure, using Internet of Things etc.</a:t>
            </a:r>
          </a:p>
        </p:txBody>
      </p:sp>
    </p:spTree>
    <p:extLst>
      <p:ext uri="{BB962C8B-B14F-4D97-AF65-F5344CB8AC3E}">
        <p14:creationId xmlns:p14="http://schemas.microsoft.com/office/powerpoint/2010/main" val="95370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2D0BC-922E-8443-BEBC-0D59AFED1674}"/>
              </a:ext>
            </a:extLst>
          </p:cNvPr>
          <p:cNvSpPr>
            <a:spLocks noGrp="1"/>
          </p:cNvSpPr>
          <p:nvPr>
            <p:ph type="title"/>
          </p:nvPr>
        </p:nvSpPr>
        <p:spPr>
          <a:xfrm>
            <a:off x="4996697" y="618518"/>
            <a:ext cx="6050713" cy="1478570"/>
          </a:xfrm>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1E47B374-08E7-294C-BC62-82DCF3E74D86}"/>
              </a:ext>
            </a:extLst>
          </p:cNvPr>
          <p:cNvSpPr>
            <a:spLocks noGrp="1"/>
          </p:cNvSpPr>
          <p:nvPr>
            <p:ph idx="1"/>
          </p:nvPr>
        </p:nvSpPr>
        <p:spPr>
          <a:xfrm>
            <a:off x="4968958" y="2249487"/>
            <a:ext cx="6718217" cy="3729038"/>
          </a:xfrm>
        </p:spPr>
        <p:txBody>
          <a:bodyPr>
            <a:normAutofit/>
          </a:bodyPr>
          <a:lstStyle/>
          <a:p>
            <a:pPr>
              <a:lnSpc>
                <a:spcPct val="110000"/>
              </a:lnSpc>
            </a:pPr>
            <a:r>
              <a:rPr lang="en-US" sz="1900" dirty="0"/>
              <a:t>Through this proposed model, by adding a second module, we can help reduce the false positive in overlapped images.</a:t>
            </a:r>
          </a:p>
          <a:p>
            <a:pPr>
              <a:lnSpc>
                <a:spcPct val="110000"/>
              </a:lnSpc>
            </a:pPr>
            <a:r>
              <a:rPr lang="en-US" sz="1900" dirty="0"/>
              <a:t> At the end of second module, the accident threshold exceeds 78% and the system identifies image as accident image. Through this it alarms the driver and makes him aware of the danger of the accident. </a:t>
            </a:r>
          </a:p>
          <a:p>
            <a:pPr>
              <a:lnSpc>
                <a:spcPct val="110000"/>
              </a:lnSpc>
            </a:pPr>
            <a:r>
              <a:rPr lang="en-US" sz="1900" dirty="0"/>
              <a:t>This proposed method </a:t>
            </a:r>
            <a:r>
              <a:rPr lang="en-US" sz="1900" dirty="0">
                <a:latin typeface="Times New Roman" panose="02020603050405020304" pitchFamily="18" charset="0"/>
                <a:cs typeface="Times New Roman" panose="02020603050405020304" pitchFamily="18" charset="0"/>
              </a:rPr>
              <a:t>shows</a:t>
            </a:r>
            <a:r>
              <a:rPr lang="en-US" sz="1900" dirty="0"/>
              <a:t> accuracy of 92.98% in the test stage. Considering it has the anticipation of 18 frames before accident on average, it is a good result. </a:t>
            </a:r>
          </a:p>
        </p:txBody>
      </p:sp>
      <p:pic>
        <p:nvPicPr>
          <p:cNvPr id="68" name="Picture 4" descr="Toy cars lined up in a row on floor">
            <a:extLst>
              <a:ext uri="{FF2B5EF4-FFF2-40B4-BE49-F238E27FC236}">
                <a16:creationId xmlns:a16="http://schemas.microsoft.com/office/drawing/2014/main" id="{B037F4C4-76BF-FC8D-4C59-EBBDDF29CB52}"/>
              </a:ext>
            </a:extLst>
          </p:cNvPr>
          <p:cNvPicPr>
            <a:picLocks noChangeAspect="1"/>
          </p:cNvPicPr>
          <p:nvPr/>
        </p:nvPicPr>
        <p:blipFill rotWithShape="1">
          <a:blip r:embed="rId3"/>
          <a:srcRect l="29016" r="26034"/>
          <a:stretch/>
        </p:blipFill>
        <p:spPr>
          <a:xfrm>
            <a:off x="-5597" y="10"/>
            <a:ext cx="4635583" cy="6857990"/>
          </a:xfrm>
          <a:prstGeom prst="rect">
            <a:avLst/>
          </a:prstGeom>
        </p:spPr>
      </p:pic>
    </p:spTree>
    <p:extLst>
      <p:ext uri="{BB962C8B-B14F-4D97-AF65-F5344CB8AC3E}">
        <p14:creationId xmlns:p14="http://schemas.microsoft.com/office/powerpoint/2010/main" val="7676601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D9E18-C710-6446-8CF2-C9B730129FAB}"/>
              </a:ext>
            </a:extLst>
          </p:cNvPr>
          <p:cNvSpPr>
            <a:spLocks noGrp="1"/>
          </p:cNvSpPr>
          <p:nvPr>
            <p:ph type="title"/>
          </p:nvPr>
        </p:nvSpPr>
        <p:spPr>
          <a:xfrm>
            <a:off x="455613" y="-200454"/>
            <a:ext cx="9905998" cy="1040899"/>
          </a:xfrm>
        </p:spPr>
        <p:txBody>
          <a:bodyPr/>
          <a:lstStyle/>
          <a:p>
            <a:r>
              <a:rPr lang="en-US" dirty="0"/>
              <a:t>References</a:t>
            </a:r>
          </a:p>
        </p:txBody>
      </p:sp>
      <p:sp>
        <p:nvSpPr>
          <p:cNvPr id="3" name="Content Placeholder 2">
            <a:extLst>
              <a:ext uri="{FF2B5EF4-FFF2-40B4-BE49-F238E27FC236}">
                <a16:creationId xmlns:a16="http://schemas.microsoft.com/office/drawing/2014/main" id="{277914E9-CCE9-3C43-AB0E-8F98D17AA04A}"/>
              </a:ext>
            </a:extLst>
          </p:cNvPr>
          <p:cNvSpPr>
            <a:spLocks noGrp="1"/>
          </p:cNvSpPr>
          <p:nvPr>
            <p:ph idx="1"/>
          </p:nvPr>
        </p:nvSpPr>
        <p:spPr>
          <a:xfrm>
            <a:off x="224589" y="539656"/>
            <a:ext cx="11017102" cy="4667250"/>
          </a:xfrm>
        </p:spPr>
        <p:txBody>
          <a:bodyPr>
            <a:noAutofit/>
          </a:bodyPr>
          <a:lstStyle/>
          <a:p>
            <a:r>
              <a:rPr lang="en-US" sz="1000" dirty="0"/>
              <a:t>[1] W. h. organization, http://</a:t>
            </a:r>
            <a:r>
              <a:rPr lang="en-US" sz="1000" dirty="0" err="1"/>
              <a:t>www.who.int</a:t>
            </a:r>
            <a:r>
              <a:rPr lang="en-US" sz="1000" dirty="0"/>
              <a:t>/</a:t>
            </a:r>
            <a:r>
              <a:rPr lang="en-US" sz="1000" dirty="0" err="1"/>
              <a:t>gho</a:t>
            </a:r>
            <a:r>
              <a:rPr lang="en-US" sz="1000" dirty="0"/>
              <a:t>/road_ safety/mortality/</a:t>
            </a:r>
            <a:r>
              <a:rPr lang="en-US" sz="1000" dirty="0" err="1"/>
              <a:t>en</a:t>
            </a:r>
            <a:r>
              <a:rPr lang="en-US" sz="1000" dirty="0"/>
              <a:t>/, 2018. </a:t>
            </a:r>
          </a:p>
          <a:p>
            <a:r>
              <a:rPr lang="en-US" sz="1000" dirty="0"/>
              <a:t>[2] H. P. K. </a:t>
            </a:r>
            <a:r>
              <a:rPr lang="en-US" sz="1000" dirty="0" err="1"/>
              <a:t>N.Trong</a:t>
            </a:r>
            <a:r>
              <a:rPr lang="en-US" sz="1000" dirty="0"/>
              <a:t>, "A Comprehensive Survey on Human Activity Prediction," International Conference on Computational Science and Its Applications, no. DOI: 10.1007/978-3-319-62392- 4_30, July 2017. </a:t>
            </a:r>
          </a:p>
          <a:p>
            <a:r>
              <a:rPr lang="en-US" sz="1000" dirty="0"/>
              <a:t>[3] K.CHEN, D.ZHANG,L. YAO,B.GUO,Z.YU, "Deep Learning for Sensor-based Human Activity Recognition: Overview, Challenges and Opportunities," J. ACM, Vol. 37, No. 4, Article 111. Publication date: August 2018, no. arXiv:2001.07416v2 [</a:t>
            </a:r>
            <a:r>
              <a:rPr lang="en-US" sz="1000" dirty="0" err="1"/>
              <a:t>cs.HC</a:t>
            </a:r>
            <a:r>
              <a:rPr lang="en-US" sz="1000" dirty="0"/>
              <a:t>] 22 Jan 2021. </a:t>
            </a:r>
          </a:p>
          <a:p>
            <a:r>
              <a:rPr lang="en-US" sz="1000" dirty="0"/>
              <a:t>[4] R. MS, "Human activity prediction: Early recognition of ongoing activities from streaming videos," Computer Vision (ICCV), 2011 IEEE International Conference on, pp. 1036-1043, 2011.</a:t>
            </a:r>
          </a:p>
          <a:p>
            <a:r>
              <a:rPr lang="en-US" sz="1000" dirty="0"/>
              <a:t> [5] </a:t>
            </a:r>
            <a:r>
              <a:rPr lang="en-US" sz="1000" dirty="0" err="1"/>
              <a:t>Hoai</a:t>
            </a:r>
            <a:r>
              <a:rPr lang="en-US" sz="1000" dirty="0"/>
              <a:t> M, la Torre FD, " Max-margin early event detectors," International Journal of Computer Vision, vol. 107, no. 2, p. 191– 202, 2014. </a:t>
            </a:r>
          </a:p>
          <a:p>
            <a:r>
              <a:rPr lang="en-US" sz="1000" dirty="0"/>
              <a:t>[6] Lan T, Chen TC, Savarese S, " A hierarchical representation for future action prediction," European Conference on Computer Vision, p. 689–704, 2014. </a:t>
            </a:r>
          </a:p>
          <a:p>
            <a:r>
              <a:rPr lang="en-US" sz="1000" dirty="0"/>
              <a:t>[7] R. M, " Human activity prediction: Early recognition of ongoing activities from streaming videos," ICCV, p. 201–214, 2011.</a:t>
            </a:r>
          </a:p>
          <a:p>
            <a:r>
              <a:rPr lang="en-US" sz="1000" dirty="0"/>
              <a:t> [8] T. A. Yuen J, "A data-driven approach for event prediction," European Conference on Computer Vision, p. 707–720, 2010. </a:t>
            </a:r>
          </a:p>
          <a:p>
            <a:r>
              <a:rPr lang="en-US" sz="1000" dirty="0"/>
              <a:t>[9] Wang Z, </a:t>
            </a:r>
            <a:r>
              <a:rPr lang="en-US" sz="1000" dirty="0" err="1"/>
              <a:t>Deisenroth</a:t>
            </a:r>
            <a:r>
              <a:rPr lang="en-US" sz="1000" dirty="0"/>
              <a:t> MP, Amor HB, Vogt D, </a:t>
            </a:r>
            <a:r>
              <a:rPr lang="en-US" sz="1000" dirty="0" err="1"/>
              <a:t>Schölkopf</a:t>
            </a:r>
            <a:r>
              <a:rPr lang="en-US" sz="1000" dirty="0"/>
              <a:t> B, Peters J, "Prob- </a:t>
            </a:r>
            <a:r>
              <a:rPr lang="en-US" sz="1000" dirty="0" err="1"/>
              <a:t>abilistic</a:t>
            </a:r>
            <a:r>
              <a:rPr lang="en-US" sz="1000" dirty="0"/>
              <a:t> modeling of human movements for intention inference," Proceedings of robotics: Science and systems, 2012. </a:t>
            </a:r>
          </a:p>
          <a:p>
            <a:r>
              <a:rPr lang="en-US" sz="1000" dirty="0"/>
              <a:t>[10] S. A. </a:t>
            </a:r>
            <a:r>
              <a:rPr lang="en-US" sz="1000" dirty="0" err="1"/>
              <a:t>Koppula</a:t>
            </a:r>
            <a:r>
              <a:rPr lang="en-US" sz="1000" dirty="0"/>
              <a:t> HS, "Anticipating human activities using object affordances for reactive robotic response," IEEE transactions on pattern analysis and machine intelligence, vol. 38, no. 1, p. 14–29, 2016.</a:t>
            </a:r>
          </a:p>
          <a:p>
            <a:r>
              <a:rPr lang="en-US" sz="1000" dirty="0"/>
              <a:t> [11] </a:t>
            </a:r>
            <a:r>
              <a:rPr lang="en-US" sz="1000" dirty="0" err="1"/>
              <a:t>Koppula</a:t>
            </a:r>
            <a:r>
              <a:rPr lang="en-US" sz="1000" dirty="0"/>
              <a:t> HS, Jain A, Saxena A, "(2016) Anticipatory planning for human-robot teams," Experimental Robotics, p. 453–470, 2016. </a:t>
            </a:r>
          </a:p>
          <a:p>
            <a:r>
              <a:rPr lang="en-US" sz="1000" dirty="0"/>
              <a:t>[12] B. D. </a:t>
            </a:r>
            <a:r>
              <a:rPr lang="en-US" sz="1000" dirty="0" err="1"/>
              <a:t>Mainprice</a:t>
            </a:r>
            <a:r>
              <a:rPr lang="en-US" sz="1000" dirty="0"/>
              <a:t> J, "Human-robot collaborative manipulation planning using early prediction of human motion," Intelligent Robots and Systems (IROS),2013 IEEE/RSJ International Conference , p. 299–306 , 2013. </a:t>
            </a:r>
          </a:p>
          <a:p>
            <a:r>
              <a:rPr lang="en-US" sz="1000" dirty="0"/>
              <a:t>[13] Ma H, Lu N, Ge L, Li Q, You X, Li X, "Automatic road damage detection using high-resolution satellite images and road maps," Geoscience and remote sensing symposium (IGARSS), 2013 IEEE International, p. 3718– 3721, 2013.</a:t>
            </a:r>
          </a:p>
          <a:p>
            <a:r>
              <a:rPr lang="en-US" sz="1000" dirty="0"/>
              <a:t> [14] Ravindran V, Viswanathan L, </a:t>
            </a:r>
            <a:r>
              <a:rPr lang="en-US" sz="1000" dirty="0" err="1"/>
              <a:t>Rangaswamy</a:t>
            </a:r>
            <a:r>
              <a:rPr lang="en-US" sz="1000" dirty="0"/>
              <a:t> S, "A Novel Approach to Automatic Road-Accident Detection using Machine Vision Techniques", TERNATIONAL JOURNAL OF ADVANCED COMPUTER SCIENCE, 2016. </a:t>
            </a:r>
          </a:p>
          <a:p>
            <a:r>
              <a:rPr lang="en-US" sz="1000" dirty="0"/>
              <a:t>[15] Ren S, He K, </a:t>
            </a:r>
            <a:r>
              <a:rPr lang="en-US" sz="1000" dirty="0" err="1"/>
              <a:t>Girshick</a:t>
            </a:r>
            <a:r>
              <a:rPr lang="en-US" sz="1000" dirty="0"/>
              <a:t> R, Sun J, "Faster R-CNN: towards real-time </a:t>
            </a:r>
            <a:r>
              <a:rPr lang="en-US" sz="1000" dirty="0" err="1"/>
              <a:t>ob</a:t>
            </a:r>
            <a:r>
              <a:rPr lang="en-US" sz="1000" dirty="0"/>
              <a:t>- </a:t>
            </a:r>
            <a:r>
              <a:rPr lang="en-US" sz="1000" dirty="0" err="1"/>
              <a:t>ject</a:t>
            </a:r>
            <a:r>
              <a:rPr lang="en-US" sz="1000" dirty="0"/>
              <a:t> detection with region proposal networks," IEEE Transactions on Pattern Analysis &amp; Machine Intelligence, vol. 6, p. 1137– 1149, 2017. </a:t>
            </a:r>
          </a:p>
          <a:p>
            <a:r>
              <a:rPr lang="en-US" sz="1000" dirty="0"/>
              <a:t>[16] Liu W, </a:t>
            </a:r>
            <a:r>
              <a:rPr lang="en-US" sz="1000" dirty="0" err="1"/>
              <a:t>Anguelov</a:t>
            </a:r>
            <a:r>
              <a:rPr lang="en-US" sz="1000" dirty="0"/>
              <a:t> D, Erhan D, </a:t>
            </a:r>
            <a:r>
              <a:rPr lang="en-US" sz="1000" dirty="0" err="1"/>
              <a:t>Szegedy</a:t>
            </a:r>
            <a:r>
              <a:rPr lang="en-US" sz="1000" dirty="0"/>
              <a:t> C, Reed S, Fu CY, Berg AC, "</a:t>
            </a:r>
            <a:r>
              <a:rPr lang="en-US" sz="1000" dirty="0" err="1"/>
              <a:t>Ssd</a:t>
            </a:r>
            <a:r>
              <a:rPr lang="en-US" sz="1000" dirty="0"/>
              <a:t>: Single shot </a:t>
            </a:r>
            <a:r>
              <a:rPr lang="en-US" sz="1000" dirty="0" err="1"/>
              <a:t>multibox</a:t>
            </a:r>
            <a:r>
              <a:rPr lang="en-US" sz="1000" dirty="0"/>
              <a:t> detector," European conference on computer vision, p. 21–37, 2016. </a:t>
            </a:r>
          </a:p>
          <a:p>
            <a:r>
              <a:rPr lang="en-US" sz="1000" dirty="0"/>
              <a:t>[17] Dai J, Li Y, He K, Sun J, "R-</a:t>
            </a:r>
            <a:r>
              <a:rPr lang="en-US" sz="1000" dirty="0" err="1"/>
              <a:t>fcn</a:t>
            </a:r>
            <a:r>
              <a:rPr lang="en-US" sz="1000" dirty="0"/>
              <a:t>: Object detection via </a:t>
            </a:r>
            <a:r>
              <a:rPr lang="en-US" sz="1000" dirty="0" err="1"/>
              <a:t>regionbased</a:t>
            </a:r>
            <a:r>
              <a:rPr lang="en-US" sz="1000" dirty="0"/>
              <a:t> fully convolutional networks," Advances in neural information processing systems, p. 379–387, 2016. </a:t>
            </a:r>
          </a:p>
          <a:p>
            <a:r>
              <a:rPr lang="en-US" sz="1000" dirty="0"/>
              <a:t>[18] Tian, Rong </a:t>
            </a:r>
            <a:r>
              <a:rPr lang="en-US" sz="1000" dirty="0" err="1"/>
              <a:t>Pan，Yumin</a:t>
            </a:r>
            <a:r>
              <a:rPr lang="en-US" sz="1000" dirty="0"/>
              <a:t>; Wang, Zhong“ ,Key-frame Extraction Based on Clustering ”,The 2010 IEEE International Conference on Progress in Informatics and Computing ,2010. [19] Huang L, Ye C H“ ,The research and implementation of keyframe </a:t>
            </a:r>
            <a:r>
              <a:rPr lang="en-US" sz="1000" dirty="0" err="1"/>
              <a:t>extracion</a:t>
            </a:r>
            <a:r>
              <a:rPr lang="en-US" sz="1000" dirty="0"/>
              <a:t> methods in </a:t>
            </a:r>
            <a:r>
              <a:rPr lang="en-US" sz="1000" dirty="0" err="1"/>
              <a:t>contentbased</a:t>
            </a:r>
            <a:r>
              <a:rPr lang="en-US" sz="1000" dirty="0"/>
              <a:t> teaching video retrieval ”,Consumer Electronics, Communications and Networks (</a:t>
            </a:r>
            <a:r>
              <a:rPr lang="en-US" sz="1000" dirty="0" err="1"/>
              <a:t>CECNet</a:t>
            </a:r>
            <a:r>
              <a:rPr lang="en-US" sz="1000" dirty="0"/>
              <a:t>) 2012 2nd International Conference on. IEEE ,pp .2179- 2182 ,2012 . [20] Uma, BH Shekar ， KP“ ,Kirsch Directional Derivatives Based Shot Boundary Detection: An Efficient and Accurate Method ”,Procedia Computer Science ,VOL 58 ,pp. 565-571 , 2015. </a:t>
            </a:r>
          </a:p>
        </p:txBody>
      </p:sp>
    </p:spTree>
    <p:extLst>
      <p:ext uri="{BB962C8B-B14F-4D97-AF65-F5344CB8AC3E}">
        <p14:creationId xmlns:p14="http://schemas.microsoft.com/office/powerpoint/2010/main" val="252062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CE301-B3FB-A348-BDCD-428E7FF1D21C}"/>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A97B5DF5-0232-2047-8E06-A316827D1515}"/>
              </a:ext>
            </a:extLst>
          </p:cNvPr>
          <p:cNvSpPr>
            <a:spLocks noGrp="1"/>
          </p:cNvSpPr>
          <p:nvPr>
            <p:ph idx="1"/>
          </p:nvPr>
        </p:nvSpPr>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INTRODUCTION </a:t>
            </a:r>
          </a:p>
          <a:p>
            <a:r>
              <a:rPr lang="en-US" dirty="0">
                <a:latin typeface="Times New Roman" panose="02020603050405020304" pitchFamily="18" charset="0"/>
                <a:cs typeface="Times New Roman" panose="02020603050405020304" pitchFamily="18" charset="0"/>
              </a:rPr>
              <a:t>PROPOSED METHOD </a:t>
            </a:r>
          </a:p>
          <a:p>
            <a:r>
              <a:rPr lang="en-US" dirty="0">
                <a:latin typeface="Times New Roman" panose="02020603050405020304" pitchFamily="18" charset="0"/>
                <a:cs typeface="Times New Roman" panose="02020603050405020304" pitchFamily="18" charset="0"/>
              </a:rPr>
              <a:t>ANALYSIS OF THE METHOD </a:t>
            </a:r>
          </a:p>
          <a:p>
            <a:r>
              <a:rPr lang="en-US" dirty="0">
                <a:latin typeface="Times New Roman" panose="02020603050405020304" pitchFamily="18" charset="0"/>
                <a:cs typeface="Times New Roman" panose="02020603050405020304" pitchFamily="18" charset="0"/>
              </a:rPr>
              <a:t>EVALUATION OF METRIC </a:t>
            </a:r>
          </a:p>
          <a:p>
            <a:r>
              <a:rPr lang="en-US" dirty="0">
                <a:latin typeface="Times New Roman" panose="02020603050405020304" pitchFamily="18" charset="0"/>
                <a:cs typeface="Times New Roman" panose="02020603050405020304" pitchFamily="18" charset="0"/>
              </a:rPr>
              <a:t>RELATED WORK </a:t>
            </a:r>
          </a:p>
          <a:p>
            <a:r>
              <a:rPr lang="en-US" dirty="0">
                <a:latin typeface="Times New Roman" panose="02020603050405020304" pitchFamily="18" charset="0"/>
                <a:cs typeface="Times New Roman" panose="02020603050405020304" pitchFamily="18" charset="0"/>
              </a:rPr>
              <a:t>CONCLUSION </a:t>
            </a:r>
          </a:p>
          <a:p>
            <a:r>
              <a:rPr lang="en-US" dirty="0">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3842082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5EAA4-CF00-A048-89D8-01631FA35B3E}"/>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1AE22CCE-2D61-264E-93E1-85D890D08BDB}"/>
              </a:ext>
            </a:extLst>
          </p:cNvPr>
          <p:cNvSpPr>
            <a:spLocks noGrp="1"/>
          </p:cNvSpPr>
          <p:nvPr>
            <p:ph idx="1"/>
          </p:nvPr>
        </p:nvSpPr>
        <p:spPr/>
        <p:txBody>
          <a:bodyPr>
            <a:normAutofit fontScale="77500" lnSpcReduction="20000"/>
          </a:bodyPr>
          <a:lstStyle/>
          <a:p>
            <a:r>
              <a:rPr lang="en-US" dirty="0"/>
              <a:t>Road accidents are considered as one of the leading causes of human fatality in recent decade. </a:t>
            </a:r>
          </a:p>
          <a:p>
            <a:r>
              <a:rPr lang="en-US" dirty="0"/>
              <a:t>In order to predict accident at the stage, it is needed to learn temporal and spatial characteristics. In this paper, a primary real-time autonomous accident detection system has been proposed which is established on object detection deep learning in video prediction techniques. </a:t>
            </a:r>
          </a:p>
          <a:p>
            <a:r>
              <a:rPr lang="en-US" dirty="0"/>
              <a:t> The events in video will be the accidents which are predicted several frames before the event.</a:t>
            </a:r>
          </a:p>
          <a:p>
            <a:r>
              <a:rPr lang="en-US" dirty="0"/>
              <a:t> In this technique, 5000 images were labeled, and the model was classified using all the existing classes. Then, the special events were detected using object detection technique. </a:t>
            </a:r>
          </a:p>
          <a:p>
            <a:r>
              <a:rPr lang="en-US" dirty="0"/>
              <a:t>The proposed model shows an </a:t>
            </a:r>
            <a:r>
              <a:rPr lang="en-US" dirty="0">
                <a:latin typeface="Times New Roman" panose="02020603050405020304" pitchFamily="18" charset="0"/>
                <a:cs typeface="Times New Roman" panose="02020603050405020304" pitchFamily="18" charset="0"/>
              </a:rPr>
              <a:t>accuracy</a:t>
            </a:r>
            <a:r>
              <a:rPr lang="en-US" dirty="0"/>
              <a:t> of 92.98 and a speed of 200 images per second in video. The model can predict the event approx. 0.92 second before accident. This model can be used in inter-city cameras with immediate analysis of meta data, and it has been piloted.</a:t>
            </a:r>
          </a:p>
        </p:txBody>
      </p:sp>
    </p:spTree>
    <p:extLst>
      <p:ext uri="{BB962C8B-B14F-4D97-AF65-F5344CB8AC3E}">
        <p14:creationId xmlns:p14="http://schemas.microsoft.com/office/powerpoint/2010/main" val="2890564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3A22D-6500-0546-81CC-0F2DB6BA9947}"/>
              </a:ext>
            </a:extLst>
          </p:cNvPr>
          <p:cNvSpPr>
            <a:spLocks noGrp="1"/>
          </p:cNvSpPr>
          <p:nvPr>
            <p:ph type="title"/>
          </p:nvPr>
        </p:nvSpPr>
        <p:spPr>
          <a:xfrm>
            <a:off x="1034535" y="0"/>
            <a:ext cx="9905998" cy="1478570"/>
          </a:xfrm>
        </p:spPr>
        <p:txBody>
          <a:bodyPr/>
          <a:lstStyle/>
          <a:p>
            <a:r>
              <a:rPr lang="en-US" dirty="0"/>
              <a:t>The modern technology and challenges</a:t>
            </a:r>
          </a:p>
        </p:txBody>
      </p:sp>
      <p:sp>
        <p:nvSpPr>
          <p:cNvPr id="3" name="Content Placeholder 2">
            <a:extLst>
              <a:ext uri="{FF2B5EF4-FFF2-40B4-BE49-F238E27FC236}">
                <a16:creationId xmlns:a16="http://schemas.microsoft.com/office/drawing/2014/main" id="{27112172-CCC9-4049-9313-ACA880E522EA}"/>
              </a:ext>
            </a:extLst>
          </p:cNvPr>
          <p:cNvSpPr>
            <a:spLocks noGrp="1"/>
          </p:cNvSpPr>
          <p:nvPr>
            <p:ph idx="1"/>
          </p:nvPr>
        </p:nvSpPr>
        <p:spPr>
          <a:xfrm>
            <a:off x="1034535" y="1168832"/>
            <a:ext cx="9905999" cy="3541714"/>
          </a:xfrm>
        </p:spPr>
        <p:txBody>
          <a:bodyPr>
            <a:noAutofit/>
          </a:bodyPr>
          <a:lstStyle/>
          <a:p>
            <a:r>
              <a:rPr lang="en-US" sz="1800" dirty="0"/>
              <a:t> Nowadays, driverless car is one of the most comprehensive technologies which has been piloted since 2009, and such cars have recently driven in crowded places and in real situation without any accidents. </a:t>
            </a:r>
          </a:p>
          <a:p>
            <a:r>
              <a:rPr lang="en-US" sz="1800" dirty="0"/>
              <a:t>These cars have vision sensors which deliver images of the road and objects to a computer, and decide how to react based on the sensors. Several Challenges : </a:t>
            </a:r>
          </a:p>
          <a:p>
            <a:r>
              <a:rPr lang="en-US" sz="1800" dirty="0"/>
              <a:t>The opposite cars are driven by human, and they are subject to any unpredictable behaviors of the drivers who may not observe traffic rules. Accordingly, the goal of the present paper is to predict event accidents to prevent road crashes using deep learning techniques. </a:t>
            </a:r>
          </a:p>
          <a:p>
            <a:r>
              <a:rPr lang="en-US" sz="1800" dirty="0"/>
              <a:t>Labelling cost of each event in video is very high, and moreover, events which rarely occur are challenging in online video. Anomalies and events are usually context-dependent. </a:t>
            </a:r>
          </a:p>
          <a:p>
            <a:r>
              <a:rPr lang="en-US" sz="1800" dirty="0"/>
              <a:t>For example, running in a restaurant can be an event while running in a park is considered a typical </a:t>
            </a:r>
            <a:r>
              <a:rPr lang="en-US" sz="1800" dirty="0" err="1"/>
              <a:t>behaviour</a:t>
            </a:r>
            <a:r>
              <a:rPr lang="en-US" sz="1800" dirty="0"/>
              <a:t>. </a:t>
            </a:r>
          </a:p>
          <a:p>
            <a:r>
              <a:rPr lang="en-US" sz="1800" dirty="0"/>
              <a:t>These challenges make it difficult for automatic learning methods to identify video models which make abnormality in real world.</a:t>
            </a:r>
          </a:p>
        </p:txBody>
      </p:sp>
    </p:spTree>
    <p:extLst>
      <p:ext uri="{BB962C8B-B14F-4D97-AF65-F5344CB8AC3E}">
        <p14:creationId xmlns:p14="http://schemas.microsoft.com/office/powerpoint/2010/main" val="2692538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A8295-5A25-424B-883C-790B59118C32}"/>
              </a:ext>
            </a:extLst>
          </p:cNvPr>
          <p:cNvSpPr>
            <a:spLocks noGrp="1"/>
          </p:cNvSpPr>
          <p:nvPr>
            <p:ph type="title"/>
          </p:nvPr>
        </p:nvSpPr>
        <p:spPr/>
        <p:txBody>
          <a:bodyPr/>
          <a:lstStyle/>
          <a:p>
            <a:r>
              <a:rPr lang="en-US" dirty="0"/>
              <a:t>Dataset</a:t>
            </a:r>
          </a:p>
        </p:txBody>
      </p:sp>
      <p:sp>
        <p:nvSpPr>
          <p:cNvPr id="3" name="Content Placeholder 2">
            <a:extLst>
              <a:ext uri="{FF2B5EF4-FFF2-40B4-BE49-F238E27FC236}">
                <a16:creationId xmlns:a16="http://schemas.microsoft.com/office/drawing/2014/main" id="{B29FA994-7F5B-914C-BD46-6665F99174DF}"/>
              </a:ext>
            </a:extLst>
          </p:cNvPr>
          <p:cNvSpPr>
            <a:spLocks noGrp="1"/>
          </p:cNvSpPr>
          <p:nvPr>
            <p:ph idx="1"/>
          </p:nvPr>
        </p:nvSpPr>
        <p:spPr/>
        <p:txBody>
          <a:bodyPr>
            <a:normAutofit fontScale="85000" lnSpcReduction="10000"/>
          </a:bodyPr>
          <a:lstStyle/>
          <a:p>
            <a:r>
              <a:rPr lang="en-US" dirty="0"/>
              <a:t>Firstly , 2000 videos were downloads from </a:t>
            </a:r>
            <a:r>
              <a:rPr lang="en-US" dirty="0" err="1"/>
              <a:t>Youtube</a:t>
            </a:r>
            <a:endParaRPr lang="en-US" dirty="0"/>
          </a:p>
          <a:p>
            <a:r>
              <a:rPr lang="en-US" dirty="0"/>
              <a:t>2500 images of accident scenes </a:t>
            </a:r>
          </a:p>
          <a:p>
            <a:r>
              <a:rPr lang="en-US" dirty="0"/>
              <a:t>2500 images of no accident scenes (Various Conditions of Accident scenes were analyzed) </a:t>
            </a:r>
          </a:p>
          <a:p>
            <a:r>
              <a:rPr lang="en-US" dirty="0"/>
              <a:t>Later, the videos were truncated and from each video 20 seconds before and after the accident were classified. The images from the videos were used to train the model. Totally, 1800 videos were used for the training process and another 200 were used for the test process. Each accident clip included 24 frame per second, and the images were first classified into two classes of accident images and normal images. Then, the accident images were classified into car-car accident images and car-human accident images.</a:t>
            </a:r>
          </a:p>
        </p:txBody>
      </p:sp>
    </p:spTree>
    <p:extLst>
      <p:ext uri="{BB962C8B-B14F-4D97-AF65-F5344CB8AC3E}">
        <p14:creationId xmlns:p14="http://schemas.microsoft.com/office/powerpoint/2010/main" val="1294007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E690B-76BE-B442-BAE7-FD50F0E0D64D}"/>
              </a:ext>
            </a:extLst>
          </p:cNvPr>
          <p:cNvSpPr>
            <a:spLocks noGrp="1"/>
          </p:cNvSpPr>
          <p:nvPr>
            <p:ph type="title"/>
          </p:nvPr>
        </p:nvSpPr>
        <p:spPr/>
        <p:txBody>
          <a:bodyPr/>
          <a:lstStyle/>
          <a:p>
            <a:r>
              <a:rPr lang="en-US" dirty="0"/>
              <a:t>PROPOSED METHOD</a:t>
            </a:r>
          </a:p>
        </p:txBody>
      </p:sp>
      <p:sp>
        <p:nvSpPr>
          <p:cNvPr id="3" name="Content Placeholder 2">
            <a:extLst>
              <a:ext uri="{FF2B5EF4-FFF2-40B4-BE49-F238E27FC236}">
                <a16:creationId xmlns:a16="http://schemas.microsoft.com/office/drawing/2014/main" id="{391B14C0-50A6-8646-9B67-3F339FD4CE09}"/>
              </a:ext>
            </a:extLst>
          </p:cNvPr>
          <p:cNvSpPr>
            <a:spLocks noGrp="1"/>
          </p:cNvSpPr>
          <p:nvPr>
            <p:ph idx="1"/>
          </p:nvPr>
        </p:nvSpPr>
        <p:spPr/>
        <p:txBody>
          <a:bodyPr>
            <a:normAutofit fontScale="92500" lnSpcReduction="20000"/>
          </a:bodyPr>
          <a:lstStyle/>
          <a:p>
            <a:r>
              <a:rPr lang="en-US" dirty="0"/>
              <a:t>The proposed deep learning model can predict the accident 0.96 second in advance. </a:t>
            </a:r>
          </a:p>
          <a:p>
            <a:r>
              <a:rPr lang="en-US" dirty="0"/>
              <a:t>Tested and Useful in these cases: </a:t>
            </a:r>
          </a:p>
          <a:p>
            <a:r>
              <a:rPr lang="en-US" dirty="0"/>
              <a:t>Accident detection in crowded areas </a:t>
            </a:r>
          </a:p>
          <a:p>
            <a:r>
              <a:rPr lang="en-US" dirty="0"/>
              <a:t>Accident prediction in crowded and less crowded scenes </a:t>
            </a:r>
          </a:p>
          <a:p>
            <a:r>
              <a:rPr lang="en-US" dirty="0"/>
              <a:t>Accident prediction in auto-controlled cars. </a:t>
            </a:r>
          </a:p>
          <a:p>
            <a:r>
              <a:rPr lang="en-US" dirty="0"/>
              <a:t>The deeper and wider convolutional architectures are used as the feature extractor at present. Detection of events like accidents is classified into the algorithm of object detection. </a:t>
            </a:r>
          </a:p>
        </p:txBody>
      </p:sp>
    </p:spTree>
    <p:extLst>
      <p:ext uri="{BB962C8B-B14F-4D97-AF65-F5344CB8AC3E}">
        <p14:creationId xmlns:p14="http://schemas.microsoft.com/office/powerpoint/2010/main" val="847340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79C5E-A6B1-F347-8B86-712CAE95B5CE}"/>
              </a:ext>
            </a:extLst>
          </p:cNvPr>
          <p:cNvSpPr>
            <a:spLocks noGrp="1"/>
          </p:cNvSpPr>
          <p:nvPr>
            <p:ph type="title"/>
          </p:nvPr>
        </p:nvSpPr>
        <p:spPr>
          <a:xfrm>
            <a:off x="978726" y="362198"/>
            <a:ext cx="9905998" cy="1478570"/>
          </a:xfrm>
        </p:spPr>
        <p:txBody>
          <a:bodyPr/>
          <a:lstStyle/>
          <a:p>
            <a:pPr algn="ctr"/>
            <a:r>
              <a:rPr lang="en-US"/>
              <a:t>Proposed Method</a:t>
            </a:r>
            <a:endParaRPr lang="en-US" dirty="0"/>
          </a:p>
        </p:txBody>
      </p:sp>
      <p:pic>
        <p:nvPicPr>
          <p:cNvPr id="5" name="Content Placeholder 3">
            <a:extLst>
              <a:ext uri="{FF2B5EF4-FFF2-40B4-BE49-F238E27FC236}">
                <a16:creationId xmlns:a16="http://schemas.microsoft.com/office/drawing/2014/main" id="{930AC262-2D00-1C45-8BB0-C7E85804DFFE}"/>
              </a:ext>
            </a:extLst>
          </p:cNvPr>
          <p:cNvPicPr>
            <a:picLocks noChangeAspect="1"/>
          </p:cNvPicPr>
          <p:nvPr/>
        </p:nvPicPr>
        <p:blipFill>
          <a:blip r:embed="rId2"/>
          <a:stretch>
            <a:fillRect/>
          </a:stretch>
        </p:blipFill>
        <p:spPr>
          <a:xfrm>
            <a:off x="2078182" y="1603169"/>
            <a:ext cx="7707086" cy="4643251"/>
          </a:xfrm>
          <a:prstGeom prst="rect">
            <a:avLst/>
          </a:prstGeom>
        </p:spPr>
      </p:pic>
    </p:spTree>
    <p:extLst>
      <p:ext uri="{BB962C8B-B14F-4D97-AF65-F5344CB8AC3E}">
        <p14:creationId xmlns:p14="http://schemas.microsoft.com/office/powerpoint/2010/main" val="3537724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6E37-3D6F-7D49-AC61-F7461C34903A}"/>
              </a:ext>
            </a:extLst>
          </p:cNvPr>
          <p:cNvSpPr>
            <a:spLocks noGrp="1"/>
          </p:cNvSpPr>
          <p:nvPr>
            <p:ph type="title"/>
          </p:nvPr>
        </p:nvSpPr>
        <p:spPr>
          <a:xfrm>
            <a:off x="1497672" y="523515"/>
            <a:ext cx="9905998" cy="1478570"/>
          </a:xfrm>
        </p:spPr>
        <p:txBody>
          <a:bodyPr/>
          <a:lstStyle/>
          <a:p>
            <a:r>
              <a:rPr lang="en-US" dirty="0"/>
              <a:t>ARCHITECTURAL DESIGN FOR FASTER R - CNN</a:t>
            </a:r>
          </a:p>
        </p:txBody>
      </p:sp>
      <p:pic>
        <p:nvPicPr>
          <p:cNvPr id="4" name="Content Placeholder 3">
            <a:extLst>
              <a:ext uri="{FF2B5EF4-FFF2-40B4-BE49-F238E27FC236}">
                <a16:creationId xmlns:a16="http://schemas.microsoft.com/office/drawing/2014/main" id="{5687FAA6-4630-794C-8584-FC8293501674}"/>
              </a:ext>
            </a:extLst>
          </p:cNvPr>
          <p:cNvPicPr>
            <a:picLocks noGrp="1" noChangeAspect="1"/>
          </p:cNvPicPr>
          <p:nvPr>
            <p:ph idx="1"/>
          </p:nvPr>
        </p:nvPicPr>
        <p:blipFill>
          <a:blip r:embed="rId2"/>
          <a:stretch>
            <a:fillRect/>
          </a:stretch>
        </p:blipFill>
        <p:spPr>
          <a:xfrm>
            <a:off x="1497672" y="1864426"/>
            <a:ext cx="8738857" cy="4470059"/>
          </a:xfrm>
          <a:prstGeom prst="rect">
            <a:avLst/>
          </a:prstGeom>
        </p:spPr>
      </p:pic>
    </p:spTree>
    <p:extLst>
      <p:ext uri="{BB962C8B-B14F-4D97-AF65-F5344CB8AC3E}">
        <p14:creationId xmlns:p14="http://schemas.microsoft.com/office/powerpoint/2010/main" val="2240537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1DBF5B5-EF97-E842-A7C6-33AC361A539D}"/>
              </a:ext>
            </a:extLst>
          </p:cNvPr>
          <p:cNvPicPr>
            <a:picLocks noGrp="1" noChangeAspect="1"/>
          </p:cNvPicPr>
          <p:nvPr>
            <p:ph idx="1"/>
          </p:nvPr>
        </p:nvPicPr>
        <p:blipFill>
          <a:blip r:embed="rId2"/>
          <a:stretch>
            <a:fillRect/>
          </a:stretch>
        </p:blipFill>
        <p:spPr>
          <a:xfrm>
            <a:off x="2185988" y="1557338"/>
            <a:ext cx="7700962" cy="5193435"/>
          </a:xfrm>
          <a:prstGeom prst="rect">
            <a:avLst/>
          </a:prstGeom>
        </p:spPr>
      </p:pic>
      <p:sp>
        <p:nvSpPr>
          <p:cNvPr id="5" name="Title 1">
            <a:extLst>
              <a:ext uri="{FF2B5EF4-FFF2-40B4-BE49-F238E27FC236}">
                <a16:creationId xmlns:a16="http://schemas.microsoft.com/office/drawing/2014/main" id="{A0C7BC7F-91C6-DD47-A8BC-A650B45C2096}"/>
              </a:ext>
            </a:extLst>
          </p:cNvPr>
          <p:cNvSpPr txBox="1">
            <a:spLocks/>
          </p:cNvSpPr>
          <p:nvPr/>
        </p:nvSpPr>
        <p:spPr>
          <a:xfrm>
            <a:off x="1083470" y="191006"/>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a:t>Analysis of the Method</a:t>
            </a:r>
            <a:endParaRPr lang="en-US" dirty="0"/>
          </a:p>
        </p:txBody>
      </p:sp>
    </p:spTree>
    <p:extLst>
      <p:ext uri="{BB962C8B-B14F-4D97-AF65-F5344CB8AC3E}">
        <p14:creationId xmlns:p14="http://schemas.microsoft.com/office/powerpoint/2010/main" val="110184776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{BB9B3F01-FA2C-3544-A871-8066A57B0DBF}tf10001122</Template>
  <TotalTime>541</TotalTime>
  <Words>2051</Words>
  <Application>Microsoft Macintosh PowerPoint</Application>
  <PresentationFormat>Widescreen</PresentationFormat>
  <Paragraphs>99</Paragraphs>
  <Slides>19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American Typewriter</vt:lpstr>
      <vt:lpstr>Arial</vt:lpstr>
      <vt:lpstr>Calibri</vt:lpstr>
      <vt:lpstr>Times New Roman</vt:lpstr>
      <vt:lpstr>Tw Cen MT</vt:lpstr>
      <vt:lpstr>Circuit</vt:lpstr>
      <vt:lpstr>Prediction And Detection Of CAR ACCIDENTS In Video By Deep Learning</vt:lpstr>
      <vt:lpstr>CONTENTS</vt:lpstr>
      <vt:lpstr>INTRODUCTION</vt:lpstr>
      <vt:lpstr>The modern technology and challenges</vt:lpstr>
      <vt:lpstr>Dataset</vt:lpstr>
      <vt:lpstr>PROPOSED METHOD</vt:lpstr>
      <vt:lpstr>Proposed Method</vt:lpstr>
      <vt:lpstr>ARCHITECTURAL DESIGN FOR FASTER R - CNN</vt:lpstr>
      <vt:lpstr>PowerPoint Presentation</vt:lpstr>
      <vt:lpstr>Analysis of the Method</vt:lpstr>
      <vt:lpstr>Analysis Of The Method</vt:lpstr>
      <vt:lpstr>Dataset cases</vt:lpstr>
      <vt:lpstr>Extract Key Frames to Model Training</vt:lpstr>
      <vt:lpstr>Challenges of this method</vt:lpstr>
      <vt:lpstr>Tensor Board Output</vt:lpstr>
      <vt:lpstr>Evaluation Metrics</vt:lpstr>
      <vt:lpstr>Related Work</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And Detection Of CAR ACCIDENTS In Video By Deep Learning</dc:title>
  <dc:creator>Karra, Pradeep</dc:creator>
  <cp:lastModifiedBy>Bollapally, Bhavana</cp:lastModifiedBy>
  <cp:revision>3</cp:revision>
  <dcterms:created xsi:type="dcterms:W3CDTF">2022-03-21T05:01:37Z</dcterms:created>
  <dcterms:modified xsi:type="dcterms:W3CDTF">2022-03-21T15:30:50Z</dcterms:modified>
</cp:coreProperties>
</file>

<file path=docProps/thumbnail.jpeg>
</file>